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69" r:id="rId3"/>
    <p:sldId id="270" r:id="rId4"/>
    <p:sldId id="271" r:id="rId5"/>
    <p:sldId id="272" r:id="rId6"/>
    <p:sldId id="333" r:id="rId7"/>
    <p:sldId id="273" r:id="rId8"/>
    <p:sldId id="274" r:id="rId9"/>
    <p:sldId id="276" r:id="rId10"/>
    <p:sldId id="277" r:id="rId11"/>
    <p:sldId id="278" r:id="rId12"/>
    <p:sldId id="279" r:id="rId13"/>
    <p:sldId id="281" r:id="rId14"/>
    <p:sldId id="324" r:id="rId15"/>
    <p:sldId id="325" r:id="rId16"/>
    <p:sldId id="326" r:id="rId17"/>
    <p:sldId id="327" r:id="rId18"/>
    <p:sldId id="282" r:id="rId19"/>
    <p:sldId id="304" r:id="rId20"/>
    <p:sldId id="283" r:id="rId21"/>
    <p:sldId id="284" r:id="rId22"/>
    <p:sldId id="287" r:id="rId23"/>
    <p:sldId id="288" r:id="rId24"/>
    <p:sldId id="291" r:id="rId25"/>
    <p:sldId id="292" r:id="rId26"/>
    <p:sldId id="285" r:id="rId27"/>
    <p:sldId id="293" r:id="rId28"/>
    <p:sldId id="294" r:id="rId29"/>
    <p:sldId id="296" r:id="rId30"/>
    <p:sldId id="297" r:id="rId31"/>
    <p:sldId id="298" r:id="rId32"/>
    <p:sldId id="299" r:id="rId33"/>
    <p:sldId id="306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316" r:id="rId42"/>
    <p:sldId id="318" r:id="rId43"/>
    <p:sldId id="332" r:id="rId44"/>
    <p:sldId id="329" r:id="rId45"/>
    <p:sldId id="330" r:id="rId46"/>
    <p:sldId id="33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1" autoAdjust="0"/>
    <p:restoredTop sz="94660"/>
  </p:normalViewPr>
  <p:slideViewPr>
    <p:cSldViewPr>
      <p:cViewPr>
        <p:scale>
          <a:sx n="84" d="100"/>
          <a:sy n="84" d="100"/>
        </p:scale>
        <p:origin x="-10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01D741-0715-45E6-BD0D-0D70E232ECDB}" type="datetimeFigureOut">
              <a:rPr lang="en-US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B4863A-8622-4709-9568-EB9C768A336B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12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21B5C-FAB4-49CE-B1D4-116C3F8D37A8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102C-FB1E-4E19-912A-4D0B3A0E1B41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2E6C-33E4-419E-A4FD-52170607FF0D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7457-D6B7-4751-83D7-5BC0F7266FBF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3CA4-8BB8-48F8-920C-0AFF1B765501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18E5-7E21-45AE-B3DE-27C793893E15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E2FB-851C-4FCD-908B-C0E84C362E78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E05D-CF5F-4EE7-876B-6EF741C0EFBF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A1B4-B978-4B91-99B4-4F8BB0C6C014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057A-A7DA-4819-98FE-D964F74A1EEE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6E88-35EC-4AB7-B861-2B1D5758AED5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07FB-BE03-48F6-A836-C94726CCDE8B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8E6E-F102-48B2-AC80-8AB52D8B6D50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28AA-B840-44FD-8B41-AA4092430571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F4E4-FCF4-4372-A5D7-0FC151719438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98EB-9329-4F99-BEEA-7E3DFBE11EA8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C6E-025D-4802-BE61-90B4D3E9C82A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D35B-69EE-4C75-A3AA-96B7465B474D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4EAD-0BFF-4C3C-8623-FE96190E1E26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01E7-B00E-4F60-8F05-56C6A7C6365B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1926-0306-4456-BFDB-67D48A723771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CDBB-7957-4A95-B791-CA50A481100B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BF2-2D87-49FD-9391-F963E914EE45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A8705-7FA8-4591-A2FB-29FB90C1F060}" type="datetime1">
              <a:rPr lang="en-US" smtClean="0"/>
              <a:pPr>
                <a:defRPr/>
              </a:pPr>
              <a:t>11/23/2013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6E569-E7BA-426E-8B9F-BCF89263EF16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SPINAL </a:t>
            </a:r>
            <a:r>
              <a:rPr lang="en-US" dirty="0" err="1" smtClean="0">
                <a:effectLst/>
              </a:rPr>
              <a:t>DYSRAPHism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600" dirty="0" smtClean="0">
                <a:effectLst/>
              </a:rPr>
              <a:t> evaluation and management</a:t>
            </a:r>
            <a:endParaRPr lang="en-IN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2E6C-33E4-419E-A4FD-52170607FF0D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Preop evaluation</a:t>
            </a:r>
            <a:endParaRPr lang="en-IN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Ventricular size documented with preop USG and NCCT head.</a:t>
            </a:r>
          </a:p>
          <a:p>
            <a:pPr algn="just"/>
            <a:r>
              <a:rPr lang="en-US" dirty="0" smtClean="0"/>
              <a:t>Observe for symptoms of Chiari II</a:t>
            </a:r>
          </a:p>
          <a:p>
            <a:pPr algn="just"/>
            <a:r>
              <a:rPr lang="en-US" dirty="0" smtClean="0"/>
              <a:t>Renal evaluation</a:t>
            </a:r>
          </a:p>
          <a:p>
            <a:pPr lvl="1" algn="just"/>
            <a:r>
              <a:rPr lang="en-US" dirty="0" smtClean="0"/>
              <a:t>90 % have neurogenic bladder.</a:t>
            </a:r>
          </a:p>
          <a:p>
            <a:pPr lvl="1" algn="just"/>
            <a:r>
              <a:rPr lang="en-US" dirty="0" smtClean="0"/>
              <a:t>All should have preop Renal ultrasound for detecting severe anomalies.</a:t>
            </a:r>
          </a:p>
          <a:p>
            <a:pPr lvl="1" algn="just"/>
            <a:r>
              <a:rPr lang="en-US" dirty="0" smtClean="0"/>
              <a:t>CIC if fails to void. </a:t>
            </a:r>
          </a:p>
          <a:p>
            <a:pPr lvl="1" algn="just"/>
            <a:endParaRPr lang="en-US" dirty="0" smtClean="0"/>
          </a:p>
          <a:p>
            <a:pPr algn="just">
              <a:buFont typeface="Wingdings 2" pitchFamily="18" charset="2"/>
              <a:buNone/>
            </a:pPr>
            <a:endParaRPr lang="en-US" dirty="0" smtClean="0"/>
          </a:p>
          <a:p>
            <a:pPr algn="just">
              <a:buFont typeface="Wingdings 2" pitchFamily="18" charset="2"/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MMC repair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Timing</a:t>
            </a:r>
          </a:p>
          <a:p>
            <a:pPr lvl="1" algn="just"/>
            <a:r>
              <a:rPr lang="en-US" dirty="0" smtClean="0"/>
              <a:t> Within 72 hrs</a:t>
            </a:r>
          </a:p>
          <a:p>
            <a:pPr lvl="1" algn="just"/>
            <a:r>
              <a:rPr lang="en-US" dirty="0" smtClean="0"/>
              <a:t>Delayed repair – high risk of meningitis/ ventriculitis/ shunt infection. Mortality 13 %</a:t>
            </a:r>
          </a:p>
          <a:p>
            <a:pPr lvl="2" algn="just"/>
            <a:r>
              <a:rPr lang="en-US" dirty="0" smtClean="0"/>
              <a:t>Obtain placode culture</a:t>
            </a:r>
          </a:p>
          <a:p>
            <a:pPr lvl="1" algn="just"/>
            <a:r>
              <a:rPr lang="en-US" dirty="0" smtClean="0"/>
              <a:t>VP shunt placement along with MMC repair recommended if e/o HCP at birth </a:t>
            </a:r>
          </a:p>
          <a:p>
            <a:pPr lvl="1" algn="just">
              <a:buFont typeface="Wingdings 2" pitchFamily="18" charset="2"/>
              <a:buNone/>
            </a:pPr>
            <a:endParaRPr lang="en-US" dirty="0" smtClean="0"/>
          </a:p>
          <a:p>
            <a:pPr lvl="1" algn="just"/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MMC repair</a:t>
            </a:r>
            <a:endParaRPr lang="en-IN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Surgical procedure</a:t>
            </a:r>
          </a:p>
          <a:p>
            <a:pPr lvl="1" algn="just"/>
            <a:r>
              <a:rPr lang="en-US" dirty="0" smtClean="0"/>
              <a:t>Patient positioned prone</a:t>
            </a:r>
          </a:p>
          <a:p>
            <a:pPr lvl="1" algn="just"/>
            <a:r>
              <a:rPr lang="en-US" dirty="0" smtClean="0"/>
              <a:t>Contact of Povidone iodine solution with neural placode to be avoided.</a:t>
            </a:r>
          </a:p>
          <a:p>
            <a:pPr lvl="1" algn="just"/>
            <a:r>
              <a:rPr lang="en-US" dirty="0" smtClean="0"/>
              <a:t>Goal of surgery</a:t>
            </a:r>
          </a:p>
          <a:p>
            <a:pPr lvl="2" algn="just"/>
            <a:r>
              <a:rPr lang="en-US" dirty="0" smtClean="0"/>
              <a:t>Protect  the functional tissue in the neural placode</a:t>
            </a:r>
          </a:p>
          <a:p>
            <a:pPr lvl="2" algn="just"/>
            <a:r>
              <a:rPr lang="en-US" dirty="0" smtClean="0"/>
              <a:t>Prevent CSF loss</a:t>
            </a:r>
          </a:p>
          <a:p>
            <a:pPr lvl="2" algn="just"/>
            <a:r>
              <a:rPr lang="en-US" dirty="0" smtClean="0"/>
              <a:t>Minimize risk of meningitis by reconstructing neural tube and coverings</a:t>
            </a:r>
          </a:p>
          <a:p>
            <a:pPr lvl="2" algn="just"/>
            <a:endParaRPr lang="en-US" dirty="0" smtClean="0"/>
          </a:p>
          <a:p>
            <a:pPr lvl="1" algn="just"/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 op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Per- operative antibiotics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Prevention of fecal contamination of wound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Nurse in  Trendlenberg’s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Observe for HCP – shunt if HCP present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Complications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Superficial wound dehiscence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Meningitis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Symptomatic Chiari 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Ensure functioning shunt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Hindbrain decompression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Occult spinal dysraphism</a:t>
            </a:r>
            <a:endParaRPr lang="en-IN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spinal defects covered by intact skin</a:t>
            </a:r>
          </a:p>
          <a:p>
            <a:r>
              <a:rPr lang="en-US" dirty="0" smtClean="0"/>
              <a:t>Causative lesions</a:t>
            </a:r>
          </a:p>
          <a:p>
            <a:pPr lvl="1"/>
            <a:r>
              <a:rPr lang="en-US" dirty="0" smtClean="0"/>
              <a:t>Fatty filum terminale</a:t>
            </a:r>
          </a:p>
          <a:p>
            <a:pPr lvl="1"/>
            <a:r>
              <a:rPr lang="en-US" dirty="0" smtClean="0"/>
              <a:t>Lipomyelomeningocele</a:t>
            </a:r>
          </a:p>
          <a:p>
            <a:pPr lvl="1"/>
            <a:r>
              <a:rPr lang="en-US" dirty="0" smtClean="0"/>
              <a:t>Split cord malformations type I and II</a:t>
            </a:r>
          </a:p>
          <a:p>
            <a:pPr lvl="1"/>
            <a:r>
              <a:rPr lang="en-US" dirty="0" smtClean="0"/>
              <a:t>Inclusion lesions (dermoid, dermal sinus tract)</a:t>
            </a:r>
          </a:p>
          <a:p>
            <a:pPr lvl="1"/>
            <a:r>
              <a:rPr lang="en-US" dirty="0" smtClean="0"/>
              <a:t>Neurenteric cyst</a:t>
            </a:r>
          </a:p>
          <a:p>
            <a:pPr lvl="1"/>
            <a:r>
              <a:rPr lang="en-US" dirty="0" smtClean="0"/>
              <a:t>Myelocystocele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Manifestations of occult spinal dysraphism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2714625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Cutaneous</a:t>
                      </a:r>
                      <a:r>
                        <a:rPr lang="en-US" baseline="0" dirty="0" smtClean="0"/>
                        <a:t> stigmata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Orthopedic deformities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Urologic</a:t>
                      </a:r>
                      <a:r>
                        <a:rPr lang="en-US" baseline="0" dirty="0" smtClean="0"/>
                        <a:t> problems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Asymmetric gluteal</a:t>
                      </a:r>
                      <a:r>
                        <a:rPr lang="en-US" baseline="0" dirty="0" smtClean="0"/>
                        <a:t> cleft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 or leg deformities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Neurogenic bladder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Capillary hemangioma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Scoliosis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Subcutaneous lipomas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Sacral agenesis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Incontinence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Hypertrichosis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 in toilet</a:t>
                      </a:r>
                      <a:r>
                        <a:rPr lang="en-US" baseline="0" dirty="0" smtClean="0"/>
                        <a:t> training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Dermal sinus</a:t>
                      </a:r>
                      <a:r>
                        <a:rPr lang="en-US" baseline="0" dirty="0" smtClean="0"/>
                        <a:t> tract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Cutis aplasia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15</a:t>
            </a:fld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Neurological signs and symptoms in different age groups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2500313"/>
          <a:ext cx="8229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Toddler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 children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 adults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spontaneous leg movements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Delayed walking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Asymmetric</a:t>
                      </a:r>
                      <a:r>
                        <a:rPr lang="en-US" baseline="0" dirty="0" smtClean="0"/>
                        <a:t> motor/ sensory development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 pain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Absent reflexes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Abnormal gait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Back/leg pain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 cramping/pain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 atrophy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UMN signs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Spasticity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Foot asymmetry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Painless</a:t>
                      </a:r>
                      <a:r>
                        <a:rPr lang="en-US" baseline="0" dirty="0" smtClean="0"/>
                        <a:t> ulceration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Hyperreflexia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urinary stream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Bowel/bladder</a:t>
                      </a:r>
                      <a:r>
                        <a:rPr lang="en-US" baseline="0" dirty="0" smtClean="0"/>
                        <a:t> incontinence.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16</a:t>
            </a:fld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Plain radiological findings</a:t>
            </a:r>
            <a:br>
              <a:rPr lang="en-US" dirty="0" smtClean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Findings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Lamina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Fusion defects,midline defects,abnormal spinous processes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Vertebral bodies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Hemivertebrae,Butterfly vertebrae,Block</a:t>
                      </a:r>
                      <a:r>
                        <a:rPr lang="en-US" baseline="0" dirty="0" smtClean="0"/>
                        <a:t> vertebrae,Midline cleft defects, canal stenosis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Disk space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Congenital</a:t>
                      </a:r>
                      <a:r>
                        <a:rPr lang="en-US" baseline="0" dirty="0" smtClean="0"/>
                        <a:t> narrowing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Pedicles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Flattening,</a:t>
                      </a:r>
                      <a:r>
                        <a:rPr lang="en-US" baseline="0" dirty="0" smtClean="0"/>
                        <a:t> thinning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Widening of spinal canal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Interpedicular</a:t>
                      </a:r>
                      <a:r>
                        <a:rPr lang="en-US" baseline="0" dirty="0" smtClean="0"/>
                        <a:t> widening, scalloping of posterior border,  Midline bony spur.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 of development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number of vertebral</a:t>
                      </a:r>
                      <a:r>
                        <a:rPr lang="en-US" baseline="0" dirty="0" smtClean="0"/>
                        <a:t> bodies, Absence of parts of vertebrae, sacral dysjunction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Spinal curvature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Scoliosis,</a:t>
                      </a:r>
                      <a:r>
                        <a:rPr lang="en-US" baseline="0" dirty="0" smtClean="0"/>
                        <a:t> kyphosis, lordosis.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17</a:t>
            </a:fld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Lipomyelomeningoceles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Lipoma tethering the cord to the subcutaneous tissue </a:t>
            </a:r>
          </a:p>
          <a:p>
            <a:pPr lvl="1"/>
            <a:r>
              <a:rPr lang="en-US" dirty="0" smtClean="0"/>
              <a:t>Fascial, spinous and dural defect</a:t>
            </a:r>
          </a:p>
          <a:p>
            <a:pPr lvl="1"/>
            <a:r>
              <a:rPr lang="en-US" dirty="0" smtClean="0"/>
              <a:t>Lipoma cord interface distracted out of the spinal canal by traction created by tethering</a:t>
            </a:r>
          </a:p>
          <a:p>
            <a:pPr lvl="1">
              <a:buFont typeface="Wingdings 2" pitchFamily="18" charset="2"/>
              <a:buNone/>
            </a:pPr>
            <a:endParaRPr lang="en-US" dirty="0" smtClean="0"/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18</a:t>
            </a:fld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19</a:t>
            </a:fld>
            <a:endParaRPr lang="en-IN" dirty="0"/>
          </a:p>
        </p:txBody>
      </p:sp>
      <p:sp>
        <p:nvSpPr>
          <p:cNvPr id="6" name="TextBox 9"/>
          <p:cNvSpPr txBox="1"/>
          <p:nvPr/>
        </p:nvSpPr>
        <p:spPr>
          <a:xfrm>
            <a:off x="2735796" y="324433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MRI images of </a:t>
            </a:r>
            <a:r>
              <a:rPr lang="en-US" b="1" dirty="0" err="1" smtClean="0">
                <a:solidFill>
                  <a:srgbClr val="FF0000"/>
                </a:solidFill>
              </a:rPr>
              <a:t>lipomyelomeningocele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ibhav\Desktop\gbanga\DR AS Pics\LSMMC\20131029_173556.jpg"/>
          <p:cNvPicPr>
            <a:picLocks noChangeAspect="1" noChangeArrowheads="1"/>
          </p:cNvPicPr>
          <p:nvPr/>
        </p:nvPicPr>
        <p:blipFill>
          <a:blip r:embed="rId2" cstate="print"/>
          <a:srcRect t="1606" b="6828"/>
          <a:stretch>
            <a:fillRect/>
          </a:stretch>
        </p:blipFill>
        <p:spPr bwMode="auto">
          <a:xfrm>
            <a:off x="714348" y="642918"/>
            <a:ext cx="790580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Spinal dysraphism: classification	</a:t>
            </a:r>
            <a:endParaRPr lang="en-IN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Spinal dysraphism : Group of congenital abnormalities resulting from defective closure of the neural tube in the spinal region of neuraxis</a:t>
            </a:r>
          </a:p>
          <a:p>
            <a:pPr algn="just"/>
            <a:r>
              <a:rPr lang="en-US" dirty="0" smtClean="0"/>
              <a:t>Encompasses all forms of spina bifida</a:t>
            </a:r>
          </a:p>
          <a:p>
            <a:pPr algn="just"/>
            <a:r>
              <a:rPr lang="en-US" dirty="0" smtClean="0"/>
              <a:t>Classified into </a:t>
            </a:r>
          </a:p>
          <a:p>
            <a:pPr lvl="1" algn="just"/>
            <a:r>
              <a:rPr lang="en-US" dirty="0" smtClean="0"/>
              <a:t>Spina bifida aperta : Open communication of NT with environment</a:t>
            </a:r>
          </a:p>
          <a:p>
            <a:pPr lvl="1" algn="just"/>
            <a:r>
              <a:rPr lang="en-US" dirty="0" smtClean="0"/>
              <a:t>Spina bifida cystica : Myelomeningoceles</a:t>
            </a:r>
          </a:p>
          <a:p>
            <a:pPr lvl="1" algn="just"/>
            <a:r>
              <a:rPr lang="en-US" dirty="0" smtClean="0"/>
              <a:t>Spina bifida occulta : Covered with normally developed skin.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Type I  ( Dorsal lipoma)</a:t>
            </a:r>
          </a:p>
          <a:p>
            <a:pPr lvl="1"/>
            <a:r>
              <a:rPr lang="en-US" dirty="0" smtClean="0"/>
              <a:t>Type II ( Transitional lipoma)</a:t>
            </a:r>
          </a:p>
          <a:p>
            <a:pPr lvl="1"/>
            <a:r>
              <a:rPr lang="en-US" dirty="0" smtClean="0"/>
              <a:t>Type III ( Terminal lipoma)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Dorsal </a:t>
            </a:r>
            <a:r>
              <a:rPr lang="en-US" dirty="0" err="1" smtClean="0"/>
              <a:t>lipoma</a:t>
            </a:r>
            <a:r>
              <a:rPr lang="en-US" dirty="0" smtClean="0"/>
              <a:t> ( Type I)</a:t>
            </a:r>
          </a:p>
          <a:p>
            <a:pPr lvl="1"/>
            <a:r>
              <a:rPr lang="en-US" dirty="0" smtClean="0"/>
              <a:t>Fibrolipomatous stalk tethering cord proximal to conus</a:t>
            </a:r>
          </a:p>
          <a:p>
            <a:pPr lvl="1"/>
            <a:r>
              <a:rPr lang="en-US" dirty="0" smtClean="0"/>
              <a:t>Usually at middle lumbar to lumbo sacral level</a:t>
            </a:r>
          </a:p>
          <a:p>
            <a:pPr lvl="1"/>
            <a:r>
              <a:rPr lang="en-US" dirty="0" smtClean="0"/>
              <a:t>Dorsal spinal cord dysraphic at site of attachment of lipoma</a:t>
            </a:r>
          </a:p>
          <a:p>
            <a:pPr lvl="1"/>
            <a:r>
              <a:rPr lang="en-US" dirty="0" smtClean="0"/>
              <a:t>Site of attachment medial to the dorsal root entry</a:t>
            </a:r>
          </a:p>
          <a:p>
            <a:pPr lvl="1"/>
            <a:r>
              <a:rPr lang="en-US" dirty="0" smtClean="0"/>
              <a:t>Normal spinal cord distal to myeloschisis.</a:t>
            </a:r>
          </a:p>
          <a:p>
            <a:pPr lvl="1"/>
            <a:r>
              <a:rPr lang="en-US" dirty="0" smtClean="0"/>
              <a:t>Roots lie within the subarachnoid space.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21</a:t>
            </a:fld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Caudal or terminal lipomas  (Type III)</a:t>
            </a:r>
          </a:p>
          <a:p>
            <a:pPr lvl="1"/>
            <a:r>
              <a:rPr lang="en-US" dirty="0" smtClean="0"/>
              <a:t>Directly from conus medullaris or filum terminale</a:t>
            </a:r>
          </a:p>
          <a:p>
            <a:pPr lvl="1"/>
            <a:r>
              <a:rPr lang="en-US" dirty="0" smtClean="0"/>
              <a:t>Largely or wholly intradural</a:t>
            </a:r>
          </a:p>
          <a:p>
            <a:pPr lvl="1"/>
            <a:r>
              <a:rPr lang="en-US" dirty="0" smtClean="0"/>
              <a:t>Nerve roots entangled in the lipoma</a:t>
            </a:r>
          </a:p>
          <a:p>
            <a:pPr lvl="1"/>
            <a:r>
              <a:rPr lang="en-US" dirty="0" smtClean="0"/>
              <a:t>Lipoma cord interface caudal to the dorsal root entry zone.</a:t>
            </a:r>
          </a:p>
          <a:p>
            <a:pPr lvl="1"/>
            <a:r>
              <a:rPr lang="en-US" dirty="0" smtClean="0"/>
              <a:t>Filum may be fatty, thickened and sometimes attached to subcutaneous tissue ( sacral dimple).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22</a:t>
            </a:fld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Transitional lipomas</a:t>
            </a:r>
          </a:p>
          <a:p>
            <a:pPr lvl="1"/>
            <a:r>
              <a:rPr lang="en-US" dirty="0" smtClean="0"/>
              <a:t>Share the characteristics of both Type 1 and type 2.</a:t>
            </a:r>
          </a:p>
          <a:p>
            <a:pPr lvl="1"/>
            <a:r>
              <a:rPr lang="en-US" dirty="0" smtClean="0"/>
              <a:t>No normal spinal cord distal to lipoma attachment</a:t>
            </a:r>
          </a:p>
          <a:p>
            <a:pPr lvl="1"/>
            <a:r>
              <a:rPr lang="en-US" dirty="0" smtClean="0"/>
              <a:t>Initially dorsal roots may be separate but caudally become enmeshed into the lipoma.</a:t>
            </a:r>
          </a:p>
          <a:p>
            <a:pPr lvl="1"/>
            <a:r>
              <a:rPr lang="en-US" dirty="0" smtClean="0"/>
              <a:t>Frequently asymmetric attachment to cord.</a:t>
            </a:r>
          </a:p>
          <a:p>
            <a:pPr lvl="1">
              <a:buFont typeface="Wingdings 2" pitchFamily="18" charset="2"/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23</a:t>
            </a:fld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Abnormal embryology LMMC</a:t>
            </a:r>
            <a:endParaRPr lang="en-IN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 disjunction in timing of neural tube closure and cutaneous ectoderm closure</a:t>
            </a:r>
          </a:p>
          <a:p>
            <a:r>
              <a:rPr lang="en-US" dirty="0" smtClean="0"/>
              <a:t>Elements of the ectoderm become incorporated into the incompletely closed neural tube.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24</a:t>
            </a:fld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Subcutaneous masses over the back</a:t>
            </a:r>
          </a:p>
          <a:p>
            <a:r>
              <a:rPr lang="en-US" dirty="0" smtClean="0"/>
              <a:t>Stigmata of occult dysraphism	</a:t>
            </a:r>
          </a:p>
          <a:p>
            <a:pPr lvl="1"/>
            <a:r>
              <a:rPr lang="en-US" dirty="0" smtClean="0"/>
              <a:t>Hypertrichosis</a:t>
            </a:r>
          </a:p>
          <a:p>
            <a:pPr lvl="1"/>
            <a:r>
              <a:rPr lang="en-US" dirty="0" smtClean="0"/>
              <a:t>Hemangioma</a:t>
            </a:r>
          </a:p>
          <a:p>
            <a:pPr lvl="1"/>
            <a:r>
              <a:rPr lang="en-US" dirty="0" smtClean="0"/>
              <a:t>Hypo/ hyperpigmented patch</a:t>
            </a:r>
          </a:p>
          <a:p>
            <a:pPr lvl="1"/>
            <a:r>
              <a:rPr lang="en-US" dirty="0" smtClean="0"/>
              <a:t>Dermal pit or sinus </a:t>
            </a:r>
          </a:p>
          <a:p>
            <a:pPr lvl="1"/>
            <a:r>
              <a:rPr lang="en-US" dirty="0" smtClean="0"/>
              <a:t>Atretic  meningocele</a:t>
            </a:r>
          </a:p>
          <a:p>
            <a:pPr lvl="1"/>
            <a:r>
              <a:rPr lang="en-US" dirty="0" smtClean="0"/>
              <a:t>Asymmetric gluteal cleft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25</a:t>
            </a:fld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4EAD-0BFF-4C3C-8623-FE96190E1E26}" type="slidenum">
              <a:rPr lang="en-IN" smtClean="0"/>
              <a:pPr>
                <a:defRPr/>
              </a:pPr>
              <a:t>26</a:t>
            </a:fld>
            <a:endParaRPr lang="en-IN" dirty="0"/>
          </a:p>
        </p:txBody>
      </p:sp>
      <p:pic>
        <p:nvPicPr>
          <p:cNvPr id="2050" name="Picture 2" descr="C:\Users\ribhav\Desktop\gbanga\DR AS Pics\LSMMC\20131029_17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357850" cy="4018388"/>
          </a:xfrm>
          <a:prstGeom prst="rect">
            <a:avLst/>
          </a:prstGeom>
          <a:noFill/>
        </p:spPr>
      </p:pic>
      <p:pic>
        <p:nvPicPr>
          <p:cNvPr id="2051" name="Picture 3" descr="C:\Users\ribhav\Desktop\gbanga\DR AS Pics\LSMMC\20131029_173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32652"/>
            <a:ext cx="3500462" cy="2625348"/>
          </a:xfrm>
          <a:prstGeom prst="rect">
            <a:avLst/>
          </a:prstGeom>
          <a:noFill/>
        </p:spPr>
      </p:pic>
      <p:pic>
        <p:nvPicPr>
          <p:cNvPr id="2052" name="Picture 4" descr="C:\Users\ribhav\Desktop\gbanga\DR AS Pics\LSMMC\20131029_173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14818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28625" y="642938"/>
            <a:ext cx="8215313" cy="5429250"/>
          </a:xfrm>
        </p:spPr>
        <p:txBody>
          <a:bodyPr/>
          <a:lstStyle/>
          <a:p>
            <a:r>
              <a:rPr lang="en-US" dirty="0" smtClean="0"/>
              <a:t>Inexorable symptomatic progression seen in untreated cases</a:t>
            </a:r>
            <a:endParaRPr lang="en-IN" dirty="0" smtClean="0"/>
          </a:p>
          <a:p>
            <a:r>
              <a:rPr lang="en-US" dirty="0" smtClean="0"/>
              <a:t>Risk of precipitous neurologic deterioration</a:t>
            </a:r>
          </a:p>
          <a:p>
            <a:pPr lvl="1"/>
            <a:r>
              <a:rPr lang="en-US" dirty="0" smtClean="0"/>
              <a:t>Orthopedic syndrome</a:t>
            </a:r>
          </a:p>
          <a:p>
            <a:pPr lvl="2"/>
            <a:r>
              <a:rPr lang="en-US" dirty="0" smtClean="0"/>
              <a:t>Limb length discrepancy, high pedal arches, hammer toes, calcaneovarus/ valgus foot deformity.</a:t>
            </a:r>
          </a:p>
          <a:p>
            <a:pPr lvl="1"/>
            <a:r>
              <a:rPr lang="en-US" dirty="0" smtClean="0"/>
              <a:t>Urologic syndrome</a:t>
            </a:r>
          </a:p>
          <a:p>
            <a:pPr lvl="2"/>
            <a:r>
              <a:rPr lang="en-US" dirty="0" smtClean="0"/>
              <a:t>Urinary incontinence, post void dribbling, urgency, frequency</a:t>
            </a:r>
          </a:p>
          <a:p>
            <a:pPr lvl="1"/>
            <a:r>
              <a:rPr lang="en-US" dirty="0" smtClean="0"/>
              <a:t>Intractable pain in the legs, back, pelvis or perineum.</a:t>
            </a:r>
          </a:p>
          <a:p>
            <a:pPr lvl="1"/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27</a:t>
            </a:fld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Indication for surgical repair</a:t>
            </a:r>
            <a:endParaRPr lang="en-IN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Asymptomatic infant older than 2 months</a:t>
            </a:r>
          </a:p>
          <a:p>
            <a:r>
              <a:rPr lang="en-US" dirty="0" smtClean="0"/>
              <a:t>Presence of orthopedic, pain or urologic syndrome</a:t>
            </a:r>
          </a:p>
          <a:p>
            <a:r>
              <a:rPr lang="en-US" dirty="0" smtClean="0"/>
              <a:t>Neurological symptoms</a:t>
            </a:r>
          </a:p>
          <a:p>
            <a:r>
              <a:rPr lang="en-US" dirty="0" smtClean="0"/>
              <a:t>Prior to corrective spinal surgery.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28</a:t>
            </a:fld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of surgery</a:t>
            </a:r>
          </a:p>
          <a:p>
            <a:pPr lvl="1"/>
            <a:r>
              <a:rPr lang="en-US" dirty="0" smtClean="0"/>
              <a:t>Detethering of spinal cord</a:t>
            </a:r>
          </a:p>
          <a:p>
            <a:pPr lvl="1"/>
            <a:r>
              <a:rPr lang="en-US" dirty="0" smtClean="0"/>
              <a:t>Decompression of the cord by removing as much lipoma as possible</a:t>
            </a:r>
          </a:p>
          <a:p>
            <a:pPr lvl="1"/>
            <a:r>
              <a:rPr lang="en-US" dirty="0" smtClean="0"/>
              <a:t>Preservation of the functional tissue</a:t>
            </a:r>
          </a:p>
          <a:p>
            <a:r>
              <a:rPr lang="en-US" dirty="0" smtClean="0"/>
              <a:t>Surgical principles</a:t>
            </a:r>
          </a:p>
          <a:p>
            <a:pPr lvl="1"/>
            <a:r>
              <a:rPr lang="en-US" dirty="0" smtClean="0"/>
              <a:t>Relationship between the lipoma-cord interface and dorsal roots to be established</a:t>
            </a:r>
          </a:p>
          <a:p>
            <a:pPr lvl="1"/>
            <a:r>
              <a:rPr lang="en-US" dirty="0" smtClean="0"/>
              <a:t>Conservative excision of the lipoma to avoid injury to the cord/ exiting roots.</a:t>
            </a:r>
          </a:p>
          <a:p>
            <a:pPr lvl="1">
              <a:buFont typeface="Wingdings 2" pitchFamily="18" charset="2"/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29</a:t>
            </a:fld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Myelomeningoceles</a:t>
            </a:r>
            <a:endParaRPr lang="en-IN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Disorder resulting from defective primary neurulation </a:t>
            </a:r>
          </a:p>
          <a:p>
            <a:pPr algn="just"/>
            <a:r>
              <a:rPr lang="en-US" dirty="0" smtClean="0"/>
              <a:t>Incidence </a:t>
            </a:r>
          </a:p>
          <a:p>
            <a:pPr lvl="1" algn="just"/>
            <a:r>
              <a:rPr lang="en-US" dirty="0" smtClean="0"/>
              <a:t>0.4 per 1000 live births</a:t>
            </a:r>
          </a:p>
          <a:p>
            <a:pPr lvl="1" algn="just"/>
            <a:r>
              <a:rPr lang="en-US" dirty="0" smtClean="0"/>
              <a:t>Racially variable</a:t>
            </a:r>
          </a:p>
          <a:p>
            <a:pPr algn="just"/>
            <a:r>
              <a:rPr lang="en-US" dirty="0" smtClean="0"/>
              <a:t>85% caudal thoraco lumbar spine, 10 % in the thorax and the rest cervical</a:t>
            </a:r>
          </a:p>
          <a:p>
            <a:pPr algn="just"/>
            <a:r>
              <a:rPr lang="en-US" dirty="0" smtClean="0"/>
              <a:t>80-90 % associated with hydrocephalus and Chiari </a:t>
            </a:r>
          </a:p>
          <a:p>
            <a:pPr algn="just"/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 of surgical repair</a:t>
            </a:r>
          </a:p>
          <a:p>
            <a:pPr lvl="1"/>
            <a:r>
              <a:rPr lang="en-US" dirty="0" smtClean="0"/>
              <a:t>Early – CSF leak/ pseudomeningoceles</a:t>
            </a:r>
          </a:p>
          <a:p>
            <a:pPr lvl="1"/>
            <a:r>
              <a:rPr lang="en-US" dirty="0" smtClean="0"/>
              <a:t>Late – retethering of the cord </a:t>
            </a:r>
          </a:p>
          <a:p>
            <a:pPr lvl="2"/>
            <a:r>
              <a:rPr lang="en-US" dirty="0" smtClean="0"/>
              <a:t>Mostly presenting between 3-8, 11-22 months after surgery</a:t>
            </a:r>
          </a:p>
          <a:p>
            <a:pPr lvl="2"/>
            <a:r>
              <a:rPr lang="en-US" dirty="0" smtClean="0"/>
              <a:t>Upto 20% cases may demonstrate retethering</a:t>
            </a:r>
          </a:p>
          <a:p>
            <a:pPr lvl="2"/>
            <a:r>
              <a:rPr lang="en-US" dirty="0" smtClean="0"/>
              <a:t>Diagnosis primarily clinical.</a:t>
            </a:r>
          </a:p>
          <a:p>
            <a:pPr lvl="2">
              <a:buFont typeface="Wingdings" pitchFamily="2" charset="2"/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30</a:t>
            </a:fld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Lipoma of the terminal filum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Less severe form of OSD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More than 2 mm thickness of the filum on MR imaging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Frequently associated with sacral/gluteal cleft dimples.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May be associated with VATER association, imperforate anus, cloacal extrophy and other urogenital abnormalities.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Sometimes a/w sacral agenesis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Reflects defective secondary neurulation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31</a:t>
            </a:fld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Clinical presentation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Orthopedic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Urologic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Pain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All asymptomatic infants and symptomatic adults are surgical candidates.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Surgical procedure is the exposure of filum through lumbosacral laminectomy or interlaminar approach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filum identified separated from nerve roots and cut.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32</a:t>
            </a:fld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Split cord malformation</a:t>
            </a:r>
            <a:endParaRPr lang="en-IN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developmental splitting of the cord over one or multiple levels</a:t>
            </a:r>
          </a:p>
          <a:p>
            <a:r>
              <a:rPr lang="en-US" dirty="0" smtClean="0"/>
              <a:t>Type I split –separate  dural sheaths for the two hemicords  separated by intervening osseous/ fibrocartilaginous septum.</a:t>
            </a:r>
          </a:p>
          <a:p>
            <a:r>
              <a:rPr lang="en-US" dirty="0" smtClean="0"/>
              <a:t>Type II split – single dural sheath, hemicords separated by fibrotic bands.</a:t>
            </a:r>
          </a:p>
          <a:p>
            <a:r>
              <a:rPr lang="en-US" dirty="0" smtClean="0"/>
              <a:t>Both types may be present simultaneously at different levels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33</a:t>
            </a:fld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SCM more common in females (M:F=1:3)</a:t>
            </a:r>
          </a:p>
          <a:p>
            <a:r>
              <a:rPr lang="en-US" dirty="0" smtClean="0"/>
              <a:t>Average age of presentation is 4-6.5 years </a:t>
            </a:r>
          </a:p>
          <a:p>
            <a:r>
              <a:rPr lang="en-US" dirty="0" smtClean="0"/>
              <a:t>Cutaneous stigmata most specifically hairy patch</a:t>
            </a:r>
          </a:p>
          <a:p>
            <a:r>
              <a:rPr lang="en-US" dirty="0" smtClean="0"/>
              <a:t>Orthopedic deformities including scoliosis also commonly seen</a:t>
            </a:r>
          </a:p>
          <a:p>
            <a:r>
              <a:rPr lang="en-US" dirty="0" smtClean="0"/>
              <a:t>Clinical course similar to other patients with tethering of spinal cord.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34</a:t>
            </a:fld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Type I – Bony septum prevents ascent of spinal cord</a:t>
            </a:r>
          </a:p>
          <a:p>
            <a:r>
              <a:rPr lang="en-US" dirty="0" smtClean="0"/>
              <a:t>In Type II – Fibrous bands tether the cord to the dural sheath</a:t>
            </a:r>
          </a:p>
          <a:p>
            <a:r>
              <a:rPr lang="en-US" dirty="0" smtClean="0"/>
              <a:t>Coexistent neuroepithelial cysts, lipomas, dermoids and syrinxes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35</a:t>
            </a:fld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36</a:t>
            </a:fld>
            <a:endParaRPr lang="en-IN" dirty="0"/>
          </a:p>
        </p:txBody>
      </p:sp>
      <p:pic>
        <p:nvPicPr>
          <p:cNvPr id="3074" name="Picture 2" descr="C:\Users\ribhav\Desktop\gbanga\DR AS Pics\Scm 1\20131110_004830.jpg"/>
          <p:cNvPicPr>
            <a:picLocks noChangeAspect="1" noChangeArrowheads="1"/>
          </p:cNvPicPr>
          <p:nvPr/>
        </p:nvPicPr>
        <p:blipFill>
          <a:blip r:embed="rId2" cstate="print"/>
          <a:srcRect l="2343" t="30208" r="2343" b="2083"/>
          <a:stretch>
            <a:fillRect/>
          </a:stretch>
        </p:blipFill>
        <p:spPr bwMode="auto">
          <a:xfrm>
            <a:off x="214282" y="857232"/>
            <a:ext cx="871543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Operative management</a:t>
            </a:r>
          </a:p>
          <a:p>
            <a:pPr lvl="1"/>
            <a:r>
              <a:rPr lang="en-US" dirty="0" smtClean="0"/>
              <a:t>Surgical detethering of cord by excision of the bony spur/ division of the fibrous bands</a:t>
            </a:r>
          </a:p>
          <a:p>
            <a:pPr lvl="1"/>
            <a:r>
              <a:rPr lang="en-US" dirty="0" smtClean="0"/>
              <a:t>Caution exercised to avoid damage to the hemicords during excision of the spur.</a:t>
            </a:r>
          </a:p>
          <a:p>
            <a:pPr lvl="1"/>
            <a:r>
              <a:rPr lang="en-US" dirty="0" smtClean="0"/>
              <a:t>Type I split further classified into A- D types (Gupta et al Pediatric neurosurg 2006,42, 341-46)</a:t>
            </a:r>
          </a:p>
          <a:p>
            <a:pPr lvl="3"/>
            <a:r>
              <a:rPr lang="en-US" dirty="0" smtClean="0"/>
              <a:t>Location of the bony spur </a:t>
            </a:r>
          </a:p>
          <a:p>
            <a:pPr lvl="3"/>
            <a:r>
              <a:rPr lang="en-US" dirty="0" smtClean="0"/>
              <a:t>Free space available around it</a:t>
            </a:r>
          </a:p>
          <a:p>
            <a:pPr lvl="3"/>
            <a:r>
              <a:rPr lang="en-US" dirty="0" smtClean="0"/>
              <a:t>Correlating with complexity of surgical repair.</a:t>
            </a:r>
          </a:p>
          <a:p>
            <a:pPr lvl="1"/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37</a:t>
            </a:fld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Neurenteric cysts</a:t>
            </a:r>
            <a:endParaRPr lang="en-IN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neurenteric canal communicating between yolk sac and amniotic cavity</a:t>
            </a:r>
          </a:p>
          <a:p>
            <a:r>
              <a:rPr lang="en-US" dirty="0" smtClean="0"/>
              <a:t>Intradural, extramedullary mucosa lined cysts</a:t>
            </a:r>
          </a:p>
          <a:p>
            <a:r>
              <a:rPr lang="en-US" dirty="0" smtClean="0"/>
              <a:t>Formed from persistent tracts communicating with respiratory and gut epithelia.</a:t>
            </a:r>
          </a:p>
          <a:p>
            <a:r>
              <a:rPr lang="en-US" dirty="0" smtClean="0"/>
              <a:t>Associated with vertebral anomalies</a:t>
            </a:r>
          </a:p>
          <a:p>
            <a:r>
              <a:rPr lang="en-US" dirty="0" smtClean="0"/>
              <a:t>MRI- demonstrates non- contrast enhancing intradural extramedullary cyst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38</a:t>
            </a:fld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usually in late years (50-60 years)</a:t>
            </a:r>
          </a:p>
          <a:p>
            <a:r>
              <a:rPr lang="en-US" dirty="0" smtClean="0"/>
              <a:t>May also present in pediatric age group</a:t>
            </a:r>
          </a:p>
          <a:p>
            <a:r>
              <a:rPr lang="en-US" dirty="0" smtClean="0"/>
              <a:t>Most common location is cervico- thoracic</a:t>
            </a:r>
          </a:p>
          <a:p>
            <a:r>
              <a:rPr lang="en-US" dirty="0" smtClean="0"/>
              <a:t>Usually postero-lateral surgical approach</a:t>
            </a:r>
          </a:p>
          <a:p>
            <a:r>
              <a:rPr lang="en-US" dirty="0" smtClean="0"/>
              <a:t>Complete excision of cyst – long term symptom free survival.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39</a:t>
            </a:fld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Myelomeningoceles</a:t>
            </a:r>
            <a:endParaRPr lang="en-IN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4708525"/>
          </a:xfrm>
        </p:spPr>
        <p:txBody>
          <a:bodyPr/>
          <a:lstStyle/>
          <a:p>
            <a:pPr algn="just"/>
            <a:r>
              <a:rPr lang="en-US" dirty="0" smtClean="0"/>
              <a:t>Neurological deterioration can occur </a:t>
            </a:r>
          </a:p>
          <a:p>
            <a:pPr lvl="1" algn="just"/>
            <a:r>
              <a:rPr lang="en-US" dirty="0" smtClean="0"/>
              <a:t>Symptomatic HCP or Chiari-II</a:t>
            </a:r>
          </a:p>
          <a:p>
            <a:pPr lvl="1" algn="just"/>
            <a:r>
              <a:rPr lang="en-US" dirty="0" smtClean="0"/>
              <a:t>Hydrosyringomyelia</a:t>
            </a:r>
          </a:p>
          <a:p>
            <a:pPr lvl="1" algn="just"/>
            <a:r>
              <a:rPr lang="en-US" dirty="0" smtClean="0"/>
              <a:t>Retethering of cord</a:t>
            </a:r>
          </a:p>
          <a:p>
            <a:pPr lvl="1" algn="just">
              <a:buNone/>
            </a:pPr>
            <a:r>
              <a:rPr lang="en-US" dirty="0" smtClean="0"/>
              <a:t>Mostly due to hydrocephalus from shunt malfunction </a:t>
            </a:r>
          </a:p>
          <a:p>
            <a:pPr algn="just">
              <a:buFont typeface="Wingdings 2" pitchFamily="18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Dermal sinus tracts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Abnormal tracts communicating between  the skin and intraspinal compartment.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Most common- lumbosacral location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May occur anywhere from nasion to coccyx in midline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May be accompanied by other cutaneous stigmata.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Tract terminates within thecal sac mostly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Half may have associated dermoids, epidermoids, teratoma at termination.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40</a:t>
            </a:fld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708525"/>
          </a:xfrm>
        </p:spPr>
        <p:txBody>
          <a:bodyPr/>
          <a:lstStyle/>
          <a:p>
            <a:r>
              <a:rPr lang="en-US" dirty="0" smtClean="0"/>
              <a:t>Potential pathway for spread of infection</a:t>
            </a:r>
          </a:p>
          <a:p>
            <a:r>
              <a:rPr lang="en-US" dirty="0" smtClean="0"/>
              <a:t>Repeated episodes of meningitis with atypical organisms</a:t>
            </a:r>
          </a:p>
          <a:p>
            <a:r>
              <a:rPr lang="en-US" dirty="0" smtClean="0"/>
              <a:t>Operative repair consists of complete excision of the track under prophylactic antibiotic cover.</a:t>
            </a:r>
          </a:p>
          <a:p>
            <a:r>
              <a:rPr lang="en-US" dirty="0" smtClean="0"/>
              <a:t>Gram positive and gram negative coverage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41</a:t>
            </a:fld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Meningoceles</a:t>
            </a:r>
            <a:endParaRPr lang="en-IN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Distinguished from MMCs by absence of hydrocephalus , Chiari malformation or lower limb abnormalities</a:t>
            </a:r>
          </a:p>
          <a:p>
            <a:r>
              <a:rPr lang="en-US" dirty="0" smtClean="0"/>
              <a:t>Dural defect through with CSF space  and meninges herniate.</a:t>
            </a:r>
          </a:p>
          <a:p>
            <a:r>
              <a:rPr lang="en-US" dirty="0" smtClean="0"/>
              <a:t>Concomitant neurocutaneous lesions such as lipomas, dermal sinus tracts may cause tethering </a:t>
            </a:r>
          </a:p>
          <a:p>
            <a:r>
              <a:rPr lang="en-US" dirty="0" smtClean="0"/>
              <a:t>Surgical repair of defect at 4-6 months of age.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42</a:t>
            </a:fld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809318"/>
          </a:xfrm>
        </p:spPr>
        <p:txBody>
          <a:bodyPr/>
          <a:lstStyle/>
          <a:p>
            <a:r>
              <a:rPr lang="en-US" dirty="0" smtClean="0"/>
              <a:t>Anterior  meningoceles</a:t>
            </a:r>
          </a:p>
          <a:p>
            <a:pPr lvl="1"/>
            <a:r>
              <a:rPr lang="en-US" dirty="0" smtClean="0"/>
              <a:t>Herniation of meninges and CSF in ventral location</a:t>
            </a:r>
          </a:p>
          <a:p>
            <a:pPr lvl="1"/>
            <a:r>
              <a:rPr lang="en-US" dirty="0" smtClean="0"/>
              <a:t>Commonly in presacral and lumbosacral region</a:t>
            </a:r>
          </a:p>
          <a:p>
            <a:pPr lvl="1"/>
            <a:r>
              <a:rPr lang="en-US" dirty="0" smtClean="0"/>
              <a:t>Female predominance</a:t>
            </a:r>
          </a:p>
          <a:p>
            <a:pPr lvl="1"/>
            <a:r>
              <a:rPr lang="en-US" dirty="0" smtClean="0"/>
              <a:t>Currarino’s triad- anorectal abnormalities, presacral mass, sacral bony abnormalities.</a:t>
            </a:r>
          </a:p>
          <a:p>
            <a:pPr lvl="1"/>
            <a:r>
              <a:rPr lang="en-US" dirty="0" smtClean="0"/>
              <a:t>Presacral tumor may be epidermoid, dermoid or teratoma</a:t>
            </a:r>
          </a:p>
          <a:p>
            <a:pPr lvl="1"/>
            <a:r>
              <a:rPr lang="en-US" dirty="0" smtClean="0"/>
              <a:t>Meningitis by atypical organisms may also occur.</a:t>
            </a:r>
          </a:p>
          <a:p>
            <a:pPr lvl="1"/>
            <a:r>
              <a:rPr lang="en-US" dirty="0" smtClean="0"/>
              <a:t>Posterior surgical approach to repair the dural defect and dether the cord.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43</a:t>
            </a:fld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Myelocystoceles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Terminal dilatation of the central canal that herniates through defective posterior elements</a:t>
            </a:r>
          </a:p>
          <a:p>
            <a:r>
              <a:rPr lang="en-US" dirty="0" smtClean="0"/>
              <a:t>Expanded spinal cord, CSF, fibrous bands and meninges and lipomatous elements</a:t>
            </a:r>
          </a:p>
          <a:p>
            <a:r>
              <a:rPr lang="en-US" dirty="0" smtClean="0"/>
              <a:t>Result from disordered development of the caudal cell mass </a:t>
            </a:r>
          </a:p>
          <a:p>
            <a:r>
              <a:rPr lang="en-US" dirty="0" smtClean="0"/>
              <a:t>Associated anomalies of the anorectal system, lower GI tract and spinal column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44</a:t>
            </a:fld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Myelocystoceles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repair attempted because of the resultant tethering of spinal cord.</a:t>
            </a:r>
          </a:p>
          <a:p>
            <a:r>
              <a:rPr lang="en-US" dirty="0" smtClean="0"/>
              <a:t>Repair within </a:t>
            </a:r>
            <a:r>
              <a:rPr lang="en-US" smtClean="0"/>
              <a:t>6 months</a:t>
            </a:r>
            <a:endParaRPr lang="en-US" dirty="0" smtClean="0"/>
          </a:p>
          <a:p>
            <a:r>
              <a:rPr lang="en-US" dirty="0" smtClean="0"/>
              <a:t>Per-op trumpet shaped distended conus often adheres to the superficial fat</a:t>
            </a:r>
          </a:p>
          <a:p>
            <a:r>
              <a:rPr lang="en-US" dirty="0" smtClean="0"/>
              <a:t>Detethering may be difficult.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45</a:t>
            </a:fld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46</a:t>
            </a:fld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Risk Factors for NTD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</a:t>
                      </a:r>
                      <a:r>
                        <a:rPr lang="en-US" baseline="0" dirty="0" smtClean="0"/>
                        <a:t> pregnancy with NTD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 with NTD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 mellitus type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Seizure disorder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 relative with NTD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0.3-1 %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pregnancy obesity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NTD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Agricultural pesticides and chemicals</a:t>
            </a:r>
          </a:p>
          <a:p>
            <a:pPr algn="just"/>
            <a:r>
              <a:rPr lang="en-US" dirty="0" smtClean="0"/>
              <a:t>Cleaning solvents and disinfectants</a:t>
            </a:r>
          </a:p>
          <a:p>
            <a:pPr algn="just"/>
            <a:r>
              <a:rPr lang="en-US" dirty="0" smtClean="0"/>
              <a:t>Nursing</a:t>
            </a:r>
          </a:p>
          <a:p>
            <a:pPr algn="just"/>
            <a:r>
              <a:rPr lang="en-US" dirty="0" smtClean="0"/>
              <a:t>Radiation</a:t>
            </a:r>
          </a:p>
          <a:p>
            <a:pPr algn="just"/>
            <a:r>
              <a:rPr lang="en-US" dirty="0" smtClean="0"/>
              <a:t>Anesthetic agents</a:t>
            </a:r>
          </a:p>
          <a:p>
            <a:pPr algn="just"/>
            <a:r>
              <a:rPr lang="en-US" dirty="0" smtClean="0"/>
              <a:t>Hot tubs, saunas and fever (hyperthermia)</a:t>
            </a:r>
          </a:p>
          <a:p>
            <a:pPr algn="just"/>
            <a:r>
              <a:rPr lang="en-US" dirty="0" smtClean="0"/>
              <a:t>Lead</a:t>
            </a:r>
          </a:p>
          <a:p>
            <a:pPr algn="just"/>
            <a:r>
              <a:rPr lang="en-US" dirty="0" smtClean="0"/>
              <a:t>Tobacco smoke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258175" cy="60944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dirty="0" smtClean="0"/>
              <a:t>Recommendations for dietary </a:t>
            </a:r>
            <a:r>
              <a:rPr lang="en-US" dirty="0" err="1" smtClean="0"/>
              <a:t>Folate</a:t>
            </a:r>
            <a:r>
              <a:rPr lang="en-US" dirty="0" smtClean="0"/>
              <a:t> supplementation</a:t>
            </a:r>
          </a:p>
          <a:p>
            <a:pPr algn="ctr">
              <a:buFont typeface="Wingdings 2" pitchFamily="18" charset="2"/>
              <a:buNone/>
            </a:pPr>
            <a:endParaRPr lang="en-IN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7250" y="1428750"/>
          <a:ext cx="740571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0"/>
                <a:gridCol w="15001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Circumstance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Before pregnancy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Women with no risk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r>
                        <a:rPr lang="en-US" baseline="0" dirty="0" smtClean="0"/>
                        <a:t> mg/ day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Women at high 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mg day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During pregnancy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Women with no risk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</a:t>
                      </a:r>
                      <a:r>
                        <a:rPr lang="en-US" baseline="0" dirty="0" smtClean="0"/>
                        <a:t> mg /day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Women at high 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4mg /day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 partum with breast feeding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Women with no risk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0. 5 </a:t>
                      </a:r>
                      <a:r>
                        <a:rPr lang="en-US" baseline="0" dirty="0" smtClean="0"/>
                        <a:t>mg /day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Women at high 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4mg /day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Prenatal Diagnosis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Maternal serum Alpha feto protein : initial screening test</a:t>
            </a:r>
          </a:p>
          <a:p>
            <a:pPr lvl="1" algn="just"/>
            <a:r>
              <a:rPr lang="en-US" dirty="0" smtClean="0"/>
              <a:t>High resolution Fetal </a:t>
            </a:r>
            <a:r>
              <a:rPr lang="en-US" dirty="0"/>
              <a:t>U</a:t>
            </a:r>
            <a:r>
              <a:rPr lang="en-US" dirty="0" smtClean="0"/>
              <a:t>ltrasonography.</a:t>
            </a:r>
          </a:p>
          <a:p>
            <a:pPr lvl="2" algn="just"/>
            <a:r>
              <a:rPr lang="en-US" dirty="0" smtClean="0"/>
              <a:t>Can also demonstrate hydrocephalus and Chiari-II abnormality (Lemon and Banana sign)</a:t>
            </a:r>
          </a:p>
          <a:p>
            <a:pPr lvl="1" algn="just"/>
            <a:r>
              <a:rPr lang="en-US" dirty="0" smtClean="0"/>
              <a:t>Amniocentesis :  if MSAFP and USG are suggestive </a:t>
            </a:r>
          </a:p>
          <a:p>
            <a:pPr lvl="2" algn="just"/>
            <a:r>
              <a:rPr lang="en-US" dirty="0" smtClean="0"/>
              <a:t>Ach esterase levels along with AFP</a:t>
            </a:r>
          </a:p>
          <a:p>
            <a:pPr lvl="1" algn="just"/>
            <a:r>
              <a:rPr lang="en-US" dirty="0" smtClean="0"/>
              <a:t>AFP can increase in other developmental anomalies of the gut and kidneys.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Preop evaluation</a:t>
            </a:r>
            <a:endParaRPr lang="en-IN" dirty="0"/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General</a:t>
            </a:r>
          </a:p>
          <a:p>
            <a:pPr lvl="1" algn="just"/>
            <a:r>
              <a:rPr lang="en-US" dirty="0" smtClean="0"/>
              <a:t>Repaired within 72 hrs</a:t>
            </a:r>
          </a:p>
          <a:p>
            <a:pPr lvl="1" algn="just"/>
            <a:r>
              <a:rPr lang="en-US" dirty="0" smtClean="0"/>
              <a:t>Enteral feeding avoided to prevent fecal soiling of placode</a:t>
            </a:r>
          </a:p>
          <a:p>
            <a:pPr lvl="1" algn="just"/>
            <a:r>
              <a:rPr lang="en-US" dirty="0" smtClean="0"/>
              <a:t>Prone position, saline dressings</a:t>
            </a:r>
          </a:p>
          <a:p>
            <a:pPr algn="just"/>
            <a:r>
              <a:rPr lang="en-US" dirty="0" smtClean="0"/>
              <a:t>Neurosurgical</a:t>
            </a:r>
          </a:p>
          <a:p>
            <a:pPr lvl="1" algn="just"/>
            <a:r>
              <a:rPr lang="en-US" dirty="0" smtClean="0"/>
              <a:t>Sensory level determined </a:t>
            </a:r>
          </a:p>
          <a:p>
            <a:pPr lvl="1" algn="just"/>
            <a:r>
              <a:rPr lang="en-US" dirty="0" smtClean="0"/>
              <a:t>Motor evaluation – </a:t>
            </a:r>
            <a:r>
              <a:rPr lang="en-US" dirty="0"/>
              <a:t>D</a:t>
            </a:r>
            <a:r>
              <a:rPr lang="en-US" dirty="0" smtClean="0"/>
              <a:t>istal most voluntary motion evaluated.  Limb abnormalities documented.</a:t>
            </a:r>
          </a:p>
          <a:p>
            <a:pPr lvl="1" algn="just"/>
            <a:r>
              <a:rPr lang="en-US" dirty="0" smtClean="0"/>
              <a:t> Anal tone and anal reflex evaluated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A1B4-B978-4B91-99B4-4F8BB0C6C014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1685</TotalTime>
  <Words>1803</Words>
  <Application>Microsoft Office PowerPoint</Application>
  <PresentationFormat>On-screen Show (4:3)</PresentationFormat>
  <Paragraphs>377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SPINAL DYSRAPHism  evaluation and management</vt:lpstr>
      <vt:lpstr>Spinal dysraphism: classification </vt:lpstr>
      <vt:lpstr>Myelomeningoceles</vt:lpstr>
      <vt:lpstr>Myelomeningoceles</vt:lpstr>
      <vt:lpstr>Risk Factors for NTD</vt:lpstr>
      <vt:lpstr>Risk Factors for NTD</vt:lpstr>
      <vt:lpstr>PowerPoint Presentation</vt:lpstr>
      <vt:lpstr> Prenatal Diagnosis </vt:lpstr>
      <vt:lpstr>Preop evaluation</vt:lpstr>
      <vt:lpstr>Preop evaluation</vt:lpstr>
      <vt:lpstr>MMC repair</vt:lpstr>
      <vt:lpstr>MMC repair</vt:lpstr>
      <vt:lpstr>Post op care</vt:lpstr>
      <vt:lpstr>Occult spinal dysraphism</vt:lpstr>
      <vt:lpstr>Manifestations of occult spinal dysraphism</vt:lpstr>
      <vt:lpstr>Neurological signs and symptoms in different age groups</vt:lpstr>
      <vt:lpstr>Plain radiological findings </vt:lpstr>
      <vt:lpstr>Lipomyelomeningoceles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 embryology LMMC</vt:lpstr>
      <vt:lpstr>Clinical features</vt:lpstr>
      <vt:lpstr>PowerPoint Presentation</vt:lpstr>
      <vt:lpstr>PowerPoint Presentation</vt:lpstr>
      <vt:lpstr>Indication for surgical repair</vt:lpstr>
      <vt:lpstr>.</vt:lpstr>
      <vt:lpstr>PowerPoint Presentation</vt:lpstr>
      <vt:lpstr>Lipoma of the terminal filum </vt:lpstr>
      <vt:lpstr>PowerPoint Presentation</vt:lpstr>
      <vt:lpstr>Split cord malformation</vt:lpstr>
      <vt:lpstr>PowerPoint Presentation</vt:lpstr>
      <vt:lpstr>PowerPoint Presentation</vt:lpstr>
      <vt:lpstr>PowerPoint Presentation</vt:lpstr>
      <vt:lpstr>PowerPoint Presentation</vt:lpstr>
      <vt:lpstr>Neurenteric cysts</vt:lpstr>
      <vt:lpstr>PowerPoint Presentation</vt:lpstr>
      <vt:lpstr>Dermal sinus tracts</vt:lpstr>
      <vt:lpstr>PowerPoint Presentation</vt:lpstr>
      <vt:lpstr>Meningoceles</vt:lpstr>
      <vt:lpstr>PowerPoint Presentation</vt:lpstr>
      <vt:lpstr>Myelocystoceles</vt:lpstr>
      <vt:lpstr>Myelocystoceles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DYSRAPHISM -Embroyology, types and management</dc:title>
  <dc:creator>Windows User</dc:creator>
  <cp:lastModifiedBy>RCD</cp:lastModifiedBy>
  <cp:revision>174</cp:revision>
  <dcterms:created xsi:type="dcterms:W3CDTF">2008-04-18T02:17:33Z</dcterms:created>
  <dcterms:modified xsi:type="dcterms:W3CDTF">2013-11-23T16:00:38Z</dcterms:modified>
</cp:coreProperties>
</file>